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80" r:id="rId3"/>
    <p:sldId id="279" r:id="rId4"/>
    <p:sldId id="269" r:id="rId5"/>
    <p:sldId id="270" r:id="rId6"/>
    <p:sldId id="271" r:id="rId7"/>
    <p:sldId id="272" r:id="rId8"/>
    <p:sldId id="273" r:id="rId9"/>
    <p:sldId id="274" r:id="rId10"/>
    <p:sldId id="275" r:id="rId11"/>
    <p:sldId id="263" r:id="rId12"/>
    <p:sldId id="264" r:id="rId13"/>
    <p:sldId id="265" r:id="rId14"/>
    <p:sldId id="266" r:id="rId15"/>
    <p:sldId id="256" r:id="rId16"/>
    <p:sldId id="261" r:id="rId17"/>
    <p:sldId id="259" r:id="rId18"/>
    <p:sldId id="267" r:id="rId19"/>
    <p:sldId id="26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17" autoAdjust="0"/>
    <p:restoredTop sz="92469" autoAdjust="0"/>
  </p:normalViewPr>
  <p:slideViewPr>
    <p:cSldViewPr snapToGrid="0">
      <p:cViewPr varScale="1">
        <p:scale>
          <a:sx n="81" d="100"/>
          <a:sy n="81" d="100"/>
        </p:scale>
        <p:origin x="114"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F051C15-660E-4EFF-A71E-35D4FBCEB97E}" type="datetimeFigureOut">
              <a:rPr lang="en-US" smtClean="0"/>
              <a:t>7/17/2020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6C687-FAA6-4FC4-813F-FED511DA1BFB}" type="slidenum">
              <a:rPr lang="en-US" smtClean="0"/>
              <a:t>‹#›</a:t>
            </a:fld>
            <a:endParaRPr lang="en-US"/>
          </a:p>
        </p:txBody>
      </p:sp>
    </p:spTree>
    <p:extLst>
      <p:ext uri="{BB962C8B-B14F-4D97-AF65-F5344CB8AC3E}">
        <p14:creationId xmlns:p14="http://schemas.microsoft.com/office/powerpoint/2010/main" val="683393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051C15-660E-4EFF-A71E-35D4FBCEB97E}" type="datetimeFigureOut">
              <a:rPr lang="en-US" smtClean="0"/>
              <a:t>7/17/2020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6C687-FAA6-4FC4-813F-FED511DA1BFB}" type="slidenum">
              <a:rPr lang="en-US" smtClean="0"/>
              <a:t>‹#›</a:t>
            </a:fld>
            <a:endParaRPr lang="en-US"/>
          </a:p>
        </p:txBody>
      </p:sp>
    </p:spTree>
    <p:extLst>
      <p:ext uri="{BB962C8B-B14F-4D97-AF65-F5344CB8AC3E}">
        <p14:creationId xmlns:p14="http://schemas.microsoft.com/office/powerpoint/2010/main" val="1509874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051C15-660E-4EFF-A71E-35D4FBCEB97E}" type="datetimeFigureOut">
              <a:rPr lang="en-US" smtClean="0"/>
              <a:t>7/17/2020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6C687-FAA6-4FC4-813F-FED511DA1BFB}" type="slidenum">
              <a:rPr lang="en-US" smtClean="0"/>
              <a:t>‹#›</a:t>
            </a:fld>
            <a:endParaRPr lang="en-US"/>
          </a:p>
        </p:txBody>
      </p:sp>
    </p:spTree>
    <p:extLst>
      <p:ext uri="{BB962C8B-B14F-4D97-AF65-F5344CB8AC3E}">
        <p14:creationId xmlns:p14="http://schemas.microsoft.com/office/powerpoint/2010/main" val="2990385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051C15-660E-4EFF-A71E-35D4FBCEB97E}" type="datetimeFigureOut">
              <a:rPr lang="en-US" smtClean="0"/>
              <a:t>7/17/2020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6C687-FAA6-4FC4-813F-FED511DA1BFB}" type="slidenum">
              <a:rPr lang="en-US" smtClean="0"/>
              <a:t>‹#›</a:t>
            </a:fld>
            <a:endParaRPr lang="en-US"/>
          </a:p>
        </p:txBody>
      </p:sp>
    </p:spTree>
    <p:extLst>
      <p:ext uri="{BB962C8B-B14F-4D97-AF65-F5344CB8AC3E}">
        <p14:creationId xmlns:p14="http://schemas.microsoft.com/office/powerpoint/2010/main" val="2823038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051C15-660E-4EFF-A71E-35D4FBCEB97E}" type="datetimeFigureOut">
              <a:rPr lang="en-US" smtClean="0"/>
              <a:t>7/17/2020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56C687-FAA6-4FC4-813F-FED511DA1BFB}" type="slidenum">
              <a:rPr lang="en-US" smtClean="0"/>
              <a:t>‹#›</a:t>
            </a:fld>
            <a:endParaRPr lang="en-US"/>
          </a:p>
        </p:txBody>
      </p:sp>
    </p:spTree>
    <p:extLst>
      <p:ext uri="{BB962C8B-B14F-4D97-AF65-F5344CB8AC3E}">
        <p14:creationId xmlns:p14="http://schemas.microsoft.com/office/powerpoint/2010/main" val="1587071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051C15-660E-4EFF-A71E-35D4FBCEB97E}" type="datetimeFigureOut">
              <a:rPr lang="en-US" smtClean="0"/>
              <a:t>7/17/2020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6C687-FAA6-4FC4-813F-FED511DA1BFB}" type="slidenum">
              <a:rPr lang="en-US" smtClean="0"/>
              <a:t>‹#›</a:t>
            </a:fld>
            <a:endParaRPr lang="en-US"/>
          </a:p>
        </p:txBody>
      </p:sp>
    </p:spTree>
    <p:extLst>
      <p:ext uri="{BB962C8B-B14F-4D97-AF65-F5344CB8AC3E}">
        <p14:creationId xmlns:p14="http://schemas.microsoft.com/office/powerpoint/2010/main" val="837375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051C15-660E-4EFF-A71E-35D4FBCEB97E}" type="datetimeFigureOut">
              <a:rPr lang="en-US" smtClean="0"/>
              <a:t>7/17/2020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56C687-FAA6-4FC4-813F-FED511DA1BFB}" type="slidenum">
              <a:rPr lang="en-US" smtClean="0"/>
              <a:t>‹#›</a:t>
            </a:fld>
            <a:endParaRPr lang="en-US"/>
          </a:p>
        </p:txBody>
      </p:sp>
    </p:spTree>
    <p:extLst>
      <p:ext uri="{BB962C8B-B14F-4D97-AF65-F5344CB8AC3E}">
        <p14:creationId xmlns:p14="http://schemas.microsoft.com/office/powerpoint/2010/main" val="3719839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051C15-660E-4EFF-A71E-35D4FBCEB97E}" type="datetimeFigureOut">
              <a:rPr lang="en-US" smtClean="0"/>
              <a:t>7/17/2020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56C687-FAA6-4FC4-813F-FED511DA1BFB}" type="slidenum">
              <a:rPr lang="en-US" smtClean="0"/>
              <a:t>‹#›</a:t>
            </a:fld>
            <a:endParaRPr lang="en-US"/>
          </a:p>
        </p:txBody>
      </p:sp>
    </p:spTree>
    <p:extLst>
      <p:ext uri="{BB962C8B-B14F-4D97-AF65-F5344CB8AC3E}">
        <p14:creationId xmlns:p14="http://schemas.microsoft.com/office/powerpoint/2010/main" val="2113804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051C15-660E-4EFF-A71E-35D4FBCEB97E}" type="datetimeFigureOut">
              <a:rPr lang="en-US" smtClean="0"/>
              <a:t>7/17/2020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56C687-FAA6-4FC4-813F-FED511DA1BFB}" type="slidenum">
              <a:rPr lang="en-US" smtClean="0"/>
              <a:t>‹#›</a:t>
            </a:fld>
            <a:endParaRPr lang="en-US"/>
          </a:p>
        </p:txBody>
      </p:sp>
    </p:spTree>
    <p:extLst>
      <p:ext uri="{BB962C8B-B14F-4D97-AF65-F5344CB8AC3E}">
        <p14:creationId xmlns:p14="http://schemas.microsoft.com/office/powerpoint/2010/main" val="2403939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051C15-660E-4EFF-A71E-35D4FBCEB97E}" type="datetimeFigureOut">
              <a:rPr lang="en-US" smtClean="0"/>
              <a:t>7/17/2020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6C687-FAA6-4FC4-813F-FED511DA1BFB}" type="slidenum">
              <a:rPr lang="en-US" smtClean="0"/>
              <a:t>‹#›</a:t>
            </a:fld>
            <a:endParaRPr lang="en-US"/>
          </a:p>
        </p:txBody>
      </p:sp>
    </p:spTree>
    <p:extLst>
      <p:ext uri="{BB962C8B-B14F-4D97-AF65-F5344CB8AC3E}">
        <p14:creationId xmlns:p14="http://schemas.microsoft.com/office/powerpoint/2010/main" val="3251549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F051C15-660E-4EFF-A71E-35D4FBCEB97E}" type="datetimeFigureOut">
              <a:rPr lang="en-US" smtClean="0"/>
              <a:t>7/17/2020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56C687-FAA6-4FC4-813F-FED511DA1BFB}" type="slidenum">
              <a:rPr lang="en-US" smtClean="0"/>
              <a:t>‹#›</a:t>
            </a:fld>
            <a:endParaRPr lang="en-US"/>
          </a:p>
        </p:txBody>
      </p:sp>
    </p:spTree>
    <p:extLst>
      <p:ext uri="{BB962C8B-B14F-4D97-AF65-F5344CB8AC3E}">
        <p14:creationId xmlns:p14="http://schemas.microsoft.com/office/powerpoint/2010/main" val="165066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051C15-660E-4EFF-A71E-35D4FBCEB97E}" type="datetimeFigureOut">
              <a:rPr lang="en-US" smtClean="0"/>
              <a:t>7/17/2020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56C687-FAA6-4FC4-813F-FED511DA1BFB}" type="slidenum">
              <a:rPr lang="en-US" smtClean="0"/>
              <a:t>‹#›</a:t>
            </a:fld>
            <a:endParaRPr lang="en-US"/>
          </a:p>
        </p:txBody>
      </p:sp>
    </p:spTree>
    <p:extLst>
      <p:ext uri="{BB962C8B-B14F-4D97-AF65-F5344CB8AC3E}">
        <p14:creationId xmlns:p14="http://schemas.microsoft.com/office/powerpoint/2010/main" val="2794051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grinco.sharepoint.com/sites/OAS/DR/SitePages/Effective%20Classroom%20Practices%20Guided%20by%20UDL.asp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grinco.sharepoint.com/sites/its/SitePages/Online%20Teaching%20Kit.aspx"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grinco.sharepoint.com/sites/its/SitePages/Online%20Teaching%20Kit.asp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bookstore@grinnell.edu" TargetMode="External"/><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hyperlink" Target="https://www.grinnell.edu/academics/dean/resources-for-faculty/academic-suppor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grinco.sharepoint.com/sites/Training/SitePages/Home.aspx"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grinnell.co1.qualtrics.com/jfe/form/SV_5BGKZ54zdIOEl9P" TargetMode="External"/><Relationship Id="rId2" Type="http://schemas.openxmlformats.org/officeDocument/2006/relationships/hyperlink" Target="https://grinco.sharepoint.com/sites/its/SitePages/Home.aspx" TargetMode="External"/><Relationship Id="rId1" Type="http://schemas.openxmlformats.org/officeDocument/2006/relationships/slideLayout" Target="../slideLayouts/slideLayout2.xml"/><Relationship Id="rId6" Type="http://schemas.openxmlformats.org/officeDocument/2006/relationships/hyperlink" Target="https://www.grinnell.edu/about/offices-services/registrar/resources/ferpa" TargetMode="External"/><Relationship Id="rId5" Type="http://schemas.openxmlformats.org/officeDocument/2006/relationships/hyperlink" Target="https://grinco.sharepoint.com/sites/its/SitePages/FERPAandRemoteWork.aspx" TargetMode="External"/><Relationship Id="rId4" Type="http://schemas.openxmlformats.org/officeDocument/2006/relationships/hyperlink" Target="https://grinnell.co1.qualtrics.com/jfe/form/SV_7X0lBAN4Unp9HRb"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794E0-1B7A-7C4F-9A7F-462C442E5EE0}"/>
              </a:ext>
            </a:extLst>
          </p:cNvPr>
          <p:cNvSpPr>
            <a:spLocks noGrp="1"/>
          </p:cNvSpPr>
          <p:nvPr>
            <p:ph type="ctrTitle"/>
          </p:nvPr>
        </p:nvSpPr>
        <p:spPr/>
        <p:txBody>
          <a:bodyPr>
            <a:normAutofit fontScale="90000"/>
          </a:bodyPr>
          <a:lstStyle/>
          <a:p>
            <a:r>
              <a:rPr lang="en-US" b="1" dirty="0">
                <a:solidFill>
                  <a:srgbClr val="C00000"/>
                </a:solidFill>
                <a:latin typeface="Arial" panose="020B0604020202020204" pitchFamily="34" charset="0"/>
                <a:cs typeface="Arial" panose="020B0604020202020204" pitchFamily="34" charset="0"/>
              </a:rPr>
              <a:t>Support and Empowerment for Pedagogy &amp; Technology</a:t>
            </a:r>
            <a:endParaRPr lang="en-US"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1A0CB00D-807B-4A44-BDFA-8B1EECC1270B}"/>
              </a:ext>
            </a:extLst>
          </p:cNvPr>
          <p:cNvSpPr>
            <a:spLocks noGrp="1"/>
          </p:cNvSpPr>
          <p:nvPr>
            <p:ph type="subTitle" idx="1"/>
          </p:nvPr>
        </p:nvSpPr>
        <p:spPr/>
        <p:txBody>
          <a:bodyPr>
            <a:normAutofit fontScale="92500" lnSpcReduction="10000"/>
          </a:bodyPr>
          <a:lstStyle/>
          <a:p>
            <a:endParaRPr lang="en-US" sz="3600" dirty="0">
              <a:latin typeface="Arial" panose="020B0604020202020204" pitchFamily="34" charset="0"/>
              <a:cs typeface="Arial" panose="020B0604020202020204" pitchFamily="34" charset="0"/>
            </a:endParaRPr>
          </a:p>
          <a:p>
            <a:r>
              <a:rPr lang="en-US" sz="3600" dirty="0">
                <a:latin typeface="Arial" panose="020B0604020202020204" pitchFamily="34" charset="0"/>
                <a:cs typeface="Arial" panose="020B0604020202020204" pitchFamily="34" charset="0"/>
              </a:rPr>
              <a:t>Community Friday</a:t>
            </a:r>
          </a:p>
          <a:p>
            <a:r>
              <a:rPr lang="en-US" sz="3600" dirty="0">
                <a:latin typeface="Arial" panose="020B0604020202020204" pitchFamily="34" charset="0"/>
                <a:cs typeface="Arial" panose="020B0604020202020204" pitchFamily="34" charset="0"/>
              </a:rPr>
              <a:t>July 17, 2020</a:t>
            </a:r>
          </a:p>
        </p:txBody>
      </p:sp>
    </p:spTree>
    <p:extLst>
      <p:ext uri="{BB962C8B-B14F-4D97-AF65-F5344CB8AC3E}">
        <p14:creationId xmlns:p14="http://schemas.microsoft.com/office/powerpoint/2010/main" val="1837406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EF247-E44D-A343-AA98-38BAC2D8A674}"/>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Accessibility: Additional help</a:t>
            </a:r>
            <a:endParaRPr lang="en-US" dirty="0"/>
          </a:p>
        </p:txBody>
      </p:sp>
      <p:sp>
        <p:nvSpPr>
          <p:cNvPr id="3" name="Content Placeholder 2">
            <a:extLst>
              <a:ext uri="{FF2B5EF4-FFF2-40B4-BE49-F238E27FC236}">
                <a16:creationId xmlns:a16="http://schemas.microsoft.com/office/drawing/2014/main" id="{63D0914D-B8C0-6240-B0EC-949DA59E2BA6}"/>
              </a:ext>
            </a:extLst>
          </p:cNvPr>
          <p:cNvSpPr>
            <a:spLocks noGrp="1"/>
          </p:cNvSpPr>
          <p:nvPr>
            <p:ph idx="1"/>
          </p:nvPr>
        </p:nvSpPr>
        <p:spPr/>
        <p:txBody>
          <a:bodyPr>
            <a:normAutofit lnSpcReduction="10000"/>
          </a:bodyPr>
          <a:lstStyle/>
          <a:p>
            <a:r>
              <a:rPr lang="en-US" dirty="0"/>
              <a:t>Remember that ITS-approved software has been reviewed for accessibility compliance.</a:t>
            </a:r>
          </a:p>
          <a:p>
            <a:r>
              <a:rPr lang="en-US" dirty="0"/>
              <a:t>(UDL) Universal Design Learning- is a way of thinking about teaching and learning that helps give all students an equal opportunity to succeed. This approach offers flexibility in the ways students access material, engage with it and show what they know. UDL-aligned strategies and guidelines help remove barriers in instruction so that all students can achieve their learning goals.</a:t>
            </a:r>
          </a:p>
          <a:p>
            <a:r>
              <a:rPr lang="en-US" dirty="0"/>
              <a:t>Visit Disability Resources Grinnell Share site: “</a:t>
            </a:r>
            <a:r>
              <a:rPr lang="en-US" dirty="0">
                <a:hlinkClick r:id="rId2"/>
              </a:rPr>
              <a:t>Effective Classroom Practices Guided by Universal Design Learning (UDL),</a:t>
            </a:r>
            <a:r>
              <a:rPr lang="en-US" dirty="0"/>
              <a:t>” for other inclusive tips.</a:t>
            </a:r>
          </a:p>
          <a:p>
            <a:pPr marL="0" indent="0">
              <a:buNone/>
            </a:pPr>
            <a:endParaRPr lang="en-US" dirty="0"/>
          </a:p>
        </p:txBody>
      </p:sp>
    </p:spTree>
    <p:extLst>
      <p:ext uri="{BB962C8B-B14F-4D97-AF65-F5344CB8AC3E}">
        <p14:creationId xmlns:p14="http://schemas.microsoft.com/office/powerpoint/2010/main" val="3741458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B64DA-CB01-F84F-8F81-97EC95D19065}"/>
              </a:ext>
            </a:extLst>
          </p:cNvPr>
          <p:cNvSpPr>
            <a:spLocks noGrp="1"/>
          </p:cNvSpPr>
          <p:nvPr>
            <p:ph type="ctrTitle"/>
          </p:nvPr>
        </p:nvSpPr>
        <p:spPr/>
        <p:txBody>
          <a:bodyPr>
            <a:normAutofit/>
          </a:bodyPr>
          <a:lstStyle/>
          <a:p>
            <a:r>
              <a:rPr lang="en-US" b="1" dirty="0">
                <a:solidFill>
                  <a:srgbClr val="C00000"/>
                </a:solidFill>
                <a:latin typeface="Arial" panose="020B0604020202020204" pitchFamily="34" charset="0"/>
                <a:cs typeface="Arial" panose="020B0604020202020204" pitchFamily="34" charset="0"/>
              </a:rPr>
              <a:t>Announcements</a:t>
            </a:r>
            <a:endParaRPr lang="en-US" dirty="0"/>
          </a:p>
        </p:txBody>
      </p:sp>
      <p:sp>
        <p:nvSpPr>
          <p:cNvPr id="3" name="Subtitle 2">
            <a:extLst>
              <a:ext uri="{FF2B5EF4-FFF2-40B4-BE49-F238E27FC236}">
                <a16:creationId xmlns:a16="http://schemas.microsoft.com/office/drawing/2014/main" id="{08F8BC51-ED54-7C4C-832A-4823AE67771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2724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FD46E-1AE1-924A-B2D2-88B019CC5B1A}"/>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Teaching Kits</a:t>
            </a:r>
            <a:endParaRPr lang="en-US" dirty="0"/>
          </a:p>
        </p:txBody>
      </p:sp>
      <p:pic>
        <p:nvPicPr>
          <p:cNvPr id="5" name="Content Placeholder 4">
            <a:extLst>
              <a:ext uri="{FF2B5EF4-FFF2-40B4-BE49-F238E27FC236}">
                <a16:creationId xmlns:a16="http://schemas.microsoft.com/office/drawing/2014/main" id="{D5A1D3BF-7919-8E49-85C9-8A8D64F3AD0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690688"/>
            <a:ext cx="10515600" cy="3472132"/>
          </a:xfrm>
        </p:spPr>
      </p:pic>
      <p:sp>
        <p:nvSpPr>
          <p:cNvPr id="6" name="TextBox 5">
            <a:extLst>
              <a:ext uri="{FF2B5EF4-FFF2-40B4-BE49-F238E27FC236}">
                <a16:creationId xmlns:a16="http://schemas.microsoft.com/office/drawing/2014/main" id="{93ADC778-6D54-D948-8782-404C9DBF6FD1}"/>
              </a:ext>
            </a:extLst>
          </p:cNvPr>
          <p:cNvSpPr txBox="1"/>
          <p:nvPr/>
        </p:nvSpPr>
        <p:spPr>
          <a:xfrm>
            <a:off x="1020726" y="5380074"/>
            <a:ext cx="10143460" cy="369332"/>
          </a:xfrm>
          <a:prstGeom prst="rect">
            <a:avLst/>
          </a:prstGeom>
          <a:noFill/>
        </p:spPr>
        <p:txBody>
          <a:bodyPr wrap="square" rtlCol="0">
            <a:spAutoFit/>
          </a:bodyPr>
          <a:lstStyle/>
          <a:p>
            <a:r>
              <a:rPr lang="en-US" dirty="0" smtClean="0">
                <a:hlinkClick r:id="rId3"/>
              </a:rPr>
              <a:t>See more online: https</a:t>
            </a:r>
            <a:r>
              <a:rPr lang="en-US" dirty="0">
                <a:hlinkClick r:id="rId3"/>
              </a:rPr>
              <a:t>://</a:t>
            </a:r>
            <a:r>
              <a:rPr lang="en-US" dirty="0" smtClean="0">
                <a:hlinkClick r:id="rId3"/>
              </a:rPr>
              <a:t>grinco.sharepoint.com/sites/its/SitePages/Online%20Teaching%20Kit.aspx</a:t>
            </a:r>
            <a:endParaRPr lang="en-US" dirty="0"/>
          </a:p>
        </p:txBody>
      </p:sp>
    </p:spTree>
    <p:extLst>
      <p:ext uri="{BB962C8B-B14F-4D97-AF65-F5344CB8AC3E}">
        <p14:creationId xmlns:p14="http://schemas.microsoft.com/office/powerpoint/2010/main" val="719193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FD46E-1AE1-924A-B2D2-88B019CC5B1A}"/>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Teaching Kits</a:t>
            </a:r>
            <a:endParaRPr lang="en-US" dirty="0"/>
          </a:p>
        </p:txBody>
      </p:sp>
      <p:pic>
        <p:nvPicPr>
          <p:cNvPr id="7" name="Content Placeholder 6">
            <a:extLst>
              <a:ext uri="{FF2B5EF4-FFF2-40B4-BE49-F238E27FC236}">
                <a16:creationId xmlns:a16="http://schemas.microsoft.com/office/drawing/2014/main" id="{FFD87474-34CB-3947-AF33-55EF80F8A7C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4204" y="1690688"/>
            <a:ext cx="8334308" cy="4351338"/>
          </a:xfrm>
        </p:spPr>
      </p:pic>
      <p:sp>
        <p:nvSpPr>
          <p:cNvPr id="4" name="TextBox 3">
            <a:extLst>
              <a:ext uri="{FF2B5EF4-FFF2-40B4-BE49-F238E27FC236}">
                <a16:creationId xmlns:a16="http://schemas.microsoft.com/office/drawing/2014/main" id="{93ADC778-6D54-D948-8782-404C9DBF6FD1}"/>
              </a:ext>
            </a:extLst>
          </p:cNvPr>
          <p:cNvSpPr txBox="1"/>
          <p:nvPr/>
        </p:nvSpPr>
        <p:spPr>
          <a:xfrm>
            <a:off x="1020726" y="6033218"/>
            <a:ext cx="10143460" cy="369332"/>
          </a:xfrm>
          <a:prstGeom prst="rect">
            <a:avLst/>
          </a:prstGeom>
          <a:noFill/>
        </p:spPr>
        <p:txBody>
          <a:bodyPr wrap="square" rtlCol="0">
            <a:spAutoFit/>
          </a:bodyPr>
          <a:lstStyle/>
          <a:p>
            <a:r>
              <a:rPr lang="en-US" dirty="0" smtClean="0">
                <a:hlinkClick r:id="rId3"/>
              </a:rPr>
              <a:t>See more online: https</a:t>
            </a:r>
            <a:r>
              <a:rPr lang="en-US" dirty="0">
                <a:hlinkClick r:id="rId3"/>
              </a:rPr>
              <a:t>://</a:t>
            </a:r>
            <a:r>
              <a:rPr lang="en-US" dirty="0" smtClean="0">
                <a:hlinkClick r:id="rId3"/>
              </a:rPr>
              <a:t>grinco.sharepoint.com/sites/its/SitePages/Online%20Teaching%20Kit.aspx</a:t>
            </a:r>
            <a:endParaRPr lang="en-US" dirty="0"/>
          </a:p>
        </p:txBody>
      </p:sp>
    </p:spTree>
    <p:extLst>
      <p:ext uri="{BB962C8B-B14F-4D97-AF65-F5344CB8AC3E}">
        <p14:creationId xmlns:p14="http://schemas.microsoft.com/office/powerpoint/2010/main" val="331546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FD46E-1AE1-924A-B2D2-88B019CC5B1A}"/>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Teaching Kits</a:t>
            </a:r>
            <a:endParaRPr lang="en-US" dirty="0"/>
          </a:p>
        </p:txBody>
      </p:sp>
      <p:sp>
        <p:nvSpPr>
          <p:cNvPr id="4" name="Content Placeholder 3">
            <a:extLst>
              <a:ext uri="{FF2B5EF4-FFF2-40B4-BE49-F238E27FC236}">
                <a16:creationId xmlns:a16="http://schemas.microsoft.com/office/drawing/2014/main" id="{5172770E-915C-3B42-97C5-8132B04FB988}"/>
              </a:ext>
            </a:extLst>
          </p:cNvPr>
          <p:cNvSpPr>
            <a:spLocks noGrp="1"/>
          </p:cNvSpPr>
          <p:nvPr>
            <p:ph idx="1"/>
          </p:nvPr>
        </p:nvSpPr>
        <p:spPr>
          <a:xfrm>
            <a:off x="987056" y="1488558"/>
            <a:ext cx="10515600" cy="4709670"/>
          </a:xfrm>
        </p:spPr>
        <p:txBody>
          <a:bodyPr>
            <a:normAutofit/>
          </a:bodyPr>
          <a:lstStyle/>
          <a:p>
            <a:pPr marL="0" indent="0">
              <a:buNone/>
            </a:pPr>
            <a:r>
              <a:rPr lang="en-US" dirty="0"/>
              <a:t>Standard kit includes a high quality webcam (with integrated illumination); high quality microphone; high quality headphones</a:t>
            </a:r>
          </a:p>
          <a:p>
            <a:r>
              <a:rPr lang="en-US" dirty="0"/>
              <a:t>Use for live communications as well as recording</a:t>
            </a:r>
          </a:p>
          <a:p>
            <a:r>
              <a:rPr lang="en-US" dirty="0"/>
              <a:t>Strongly advise all faculty to take advantage of them to ensure the best possible experience for students</a:t>
            </a:r>
          </a:p>
          <a:p>
            <a:r>
              <a:rPr lang="en-US" dirty="0"/>
              <a:t>All teaching faculty can request one (use the technology request form)</a:t>
            </a:r>
          </a:p>
          <a:p>
            <a:r>
              <a:rPr lang="en-US" dirty="0"/>
              <a:t>Kits are not all in yet but once they are ITS will reach out to those who requested one; can be collected from campus or mailed home if necessary</a:t>
            </a:r>
          </a:p>
        </p:txBody>
      </p:sp>
    </p:spTree>
    <p:extLst>
      <p:ext uri="{BB962C8B-B14F-4D97-AF65-F5344CB8AC3E}">
        <p14:creationId xmlns:p14="http://schemas.microsoft.com/office/powerpoint/2010/main" val="2782617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4325" y="299797"/>
            <a:ext cx="12030073" cy="925273"/>
          </a:xfrm>
        </p:spPr>
        <p:txBody>
          <a:bodyPr>
            <a:normAutofit/>
          </a:bodyPr>
          <a:lstStyle/>
          <a:p>
            <a:pPr algn="ctr"/>
            <a:r>
              <a:rPr lang="en-US" sz="3600" b="1" dirty="0">
                <a:solidFill>
                  <a:srgbClr val="C00000"/>
                </a:solidFill>
                <a:latin typeface="Times New Roman" panose="02020603050405020304" pitchFamily="18" charset="0"/>
                <a:cs typeface="Times New Roman" panose="02020603050405020304" pitchFamily="18" charset="0"/>
              </a:rPr>
              <a:t>Pioneer Bookshop: Textbooks</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6834" y="5824030"/>
            <a:ext cx="3898526" cy="419691"/>
          </a:xfrm>
          <a:prstGeom prst="rect">
            <a:avLst/>
          </a:prstGeom>
        </p:spPr>
      </p:pic>
      <p:sp>
        <p:nvSpPr>
          <p:cNvPr id="6" name="Rectangle 5"/>
          <p:cNvSpPr/>
          <p:nvPr/>
        </p:nvSpPr>
        <p:spPr>
          <a:xfrm>
            <a:off x="414335" y="299797"/>
            <a:ext cx="11687175" cy="6202299"/>
          </a:xfrm>
          <a:prstGeom prst="rect">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607215" y="1225689"/>
            <a:ext cx="11301413" cy="5632311"/>
          </a:xfrm>
          <a:prstGeom prst="rect">
            <a:avLst/>
          </a:prstGeom>
          <a:noFill/>
        </p:spPr>
        <p:txBody>
          <a:bodyPr wrap="square" rtlCol="0">
            <a:spAutoFit/>
          </a:bodyPr>
          <a:lstStyle/>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Textbook information should be sent to the bookstore for both Fall 1 and Fall 2           </a:t>
            </a:r>
            <a:r>
              <a:rPr lang="en-US" sz="2400" u="sng" dirty="0">
                <a:solidFill>
                  <a:srgbClr val="C00000"/>
                </a:solidFill>
                <a:latin typeface="Times New Roman" panose="02020603050405020304" pitchFamily="18" charset="0"/>
                <a:cs typeface="Times New Roman" panose="02020603050405020304" pitchFamily="18" charset="0"/>
              </a:rPr>
              <a:t>by July 24</a:t>
            </a:r>
            <a:r>
              <a:rPr lang="en-US" sz="2400" dirty="0">
                <a:latin typeface="Times New Roman" panose="02020603050405020304" pitchFamily="18" charset="0"/>
                <a:cs typeface="Times New Roman" panose="02020603050405020304" pitchFamily="18" charset="0"/>
              </a:rPr>
              <a:t>.  Include other course materials such as lab books.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You should have received a personalized link to your class adoptions from the bookstore on Monday, July 13.  If not, email  </a:t>
            </a:r>
            <a:r>
              <a:rPr lang="en-US" sz="2400" dirty="0">
                <a:latin typeface="Times New Roman" panose="02020603050405020304" pitchFamily="18" charset="0"/>
                <a:cs typeface="Times New Roman" panose="02020603050405020304" pitchFamily="18" charset="0"/>
                <a:hlinkClick r:id="rId3"/>
              </a:rPr>
              <a:t>bookstore@grinnell.edu</a:t>
            </a:r>
            <a:r>
              <a:rPr lang="en-US" sz="2400" dirty="0">
                <a:latin typeface="Times New Roman" panose="02020603050405020304" pitchFamily="18" charset="0"/>
                <a:cs typeface="Times New Roman" panose="02020603050405020304" pitchFamily="18" charset="0"/>
              </a:rPr>
              <a:t>.</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All required textbooks must be listed on the bookstore site to comply with the Higher Education Opportunity Act, no matter where the students buy them.</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Your books will be offered in both physical and digital formats (when available).</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bookstore will ship books to students who are learning remotely, if they prefer a physical book.</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We work with publishers’ representatives to negotiate the best prices.  Please direct publisher rep. inquires to the bookstore.</a:t>
            </a:r>
          </a:p>
          <a:p>
            <a:pPr marL="800100" lvl="1" indent="-342900">
              <a:buFont typeface="Arial" panose="020B0604020202020204" pitchFamily="34" charset="0"/>
              <a:buChar char="•"/>
            </a:pPr>
            <a:endParaRPr lang="en-US" sz="2400" b="1" dirty="0">
              <a:latin typeface="Arial" panose="020B0604020202020204" pitchFamily="34" charset="0"/>
              <a:cs typeface="Arial" panose="020B0604020202020204" pitchFamily="34" charset="0"/>
            </a:endParaRPr>
          </a:p>
          <a:p>
            <a:pPr lvl="1"/>
            <a:endParaRPr lang="en-US" sz="2400" b="1" dirty="0">
              <a:latin typeface="Arial" panose="020B0604020202020204" pitchFamily="34" charset="0"/>
              <a:cs typeface="Arial" panose="020B0604020202020204" pitchFamily="34" charset="0"/>
            </a:endParaRPr>
          </a:p>
          <a:p>
            <a:pPr lvl="1"/>
            <a:endParaRPr lang="en-US" sz="2400" b="1"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8313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02236-851D-F54B-9DC5-B79B60A7DEC1}"/>
              </a:ext>
            </a:extLst>
          </p:cNvPr>
          <p:cNvSpPr>
            <a:spLocks noGrp="1"/>
          </p:cNvSpPr>
          <p:nvPr>
            <p:ph type="title"/>
          </p:nvPr>
        </p:nvSpPr>
        <p:spPr>
          <a:xfrm>
            <a:off x="838200" y="595423"/>
            <a:ext cx="10515600" cy="741103"/>
          </a:xfrm>
        </p:spPr>
        <p:txBody>
          <a:bodyPr/>
          <a:lstStyle/>
          <a:p>
            <a:r>
              <a:rPr lang="en-US" b="1" dirty="0">
                <a:solidFill>
                  <a:srgbClr val="C00000"/>
                </a:solidFill>
                <a:latin typeface="Arial" panose="020B0604020202020204" pitchFamily="34" charset="0"/>
                <a:cs typeface="Arial" panose="020B0604020202020204" pitchFamily="34" charset="0"/>
              </a:rPr>
              <a:t>Library: E-reserves</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09D9829-B7BE-9F42-9827-730F88976F7E}"/>
              </a:ext>
            </a:extLst>
          </p:cNvPr>
          <p:cNvSpPr>
            <a:spLocks noGrp="1"/>
          </p:cNvSpPr>
          <p:nvPr>
            <p:ph idx="1"/>
          </p:nvPr>
        </p:nvSpPr>
        <p:spPr>
          <a:xfrm>
            <a:off x="838201" y="1336526"/>
            <a:ext cx="10515600" cy="5234395"/>
          </a:xfrm>
        </p:spPr>
        <p:txBody>
          <a:bodyPr>
            <a:noAutofit/>
          </a:bodyPr>
          <a:lstStyle/>
          <a:p>
            <a:r>
              <a:rPr lang="en-US" dirty="0">
                <a:latin typeface="Arial" panose="020B0604020202020204" pitchFamily="34" charset="0"/>
                <a:cs typeface="Arial" panose="020B0604020202020204" pitchFamily="34" charset="0"/>
              </a:rPr>
              <a:t>Submit e-reserve requests for Fall-1 ASAP</a:t>
            </a:r>
          </a:p>
          <a:p>
            <a:pPr marL="1257300" lvl="2" indent="-342900">
              <a:buFont typeface="+mj-lt"/>
              <a:buAutoNum type="arabicPeriod"/>
            </a:pPr>
            <a:r>
              <a:rPr lang="en-US" sz="2800" dirty="0">
                <a:latin typeface="Arial" charset="0"/>
                <a:ea typeface="Arial" charset="0"/>
                <a:cs typeface="Arial" charset="0"/>
              </a:rPr>
              <a:t>Submit all requests through your </a:t>
            </a:r>
            <a:r>
              <a:rPr lang="en-US" sz="2800" u="sng" dirty="0">
                <a:latin typeface="Arial" charset="0"/>
                <a:ea typeface="Arial" charset="0"/>
                <a:cs typeface="Arial" charset="0"/>
                <a:hlinkClick r:id="rId2"/>
              </a:rPr>
              <a:t>Academic Support Assistant</a:t>
            </a:r>
            <a:endParaRPr lang="en-US" sz="2800" dirty="0">
              <a:latin typeface="Arial" charset="0"/>
              <a:ea typeface="Arial" charset="0"/>
              <a:cs typeface="Arial" charset="0"/>
            </a:endParaRPr>
          </a:p>
          <a:p>
            <a:pPr marL="1257300" lvl="2" indent="-342900">
              <a:buFont typeface="+mj-lt"/>
              <a:buAutoNum type="arabicPeriod"/>
            </a:pPr>
            <a:r>
              <a:rPr lang="en-US" sz="2800" dirty="0">
                <a:latin typeface="Arial" charset="0"/>
                <a:ea typeface="Arial" charset="0"/>
                <a:cs typeface="Arial" charset="0"/>
              </a:rPr>
              <a:t>Give a “date needed” for the reading </a:t>
            </a:r>
          </a:p>
          <a:p>
            <a:pPr marL="1257300" lvl="2" indent="-342900">
              <a:buFont typeface="+mj-lt"/>
              <a:buAutoNum type="arabicPeriod"/>
            </a:pPr>
            <a:r>
              <a:rPr lang="en-US" sz="2800" dirty="0">
                <a:latin typeface="Arial" charset="0"/>
                <a:ea typeface="Arial" charset="0"/>
                <a:cs typeface="Arial" charset="0"/>
              </a:rPr>
              <a:t>Use </a:t>
            </a:r>
            <a:r>
              <a:rPr lang="en-US" sz="2800" dirty="0" err="1">
                <a:latin typeface="Arial" charset="0"/>
                <a:ea typeface="Arial" charset="0"/>
                <a:cs typeface="Arial" charset="0"/>
              </a:rPr>
              <a:t>ebooks</a:t>
            </a:r>
            <a:r>
              <a:rPr lang="en-US" sz="2800" dirty="0">
                <a:latin typeface="Arial" charset="0"/>
                <a:ea typeface="Arial" charset="0"/>
                <a:cs typeface="Arial" charset="0"/>
              </a:rPr>
              <a:t> or journal articles with </a:t>
            </a:r>
            <a:r>
              <a:rPr lang="en-US" sz="2800" dirty="0" err="1">
                <a:latin typeface="Arial" charset="0"/>
                <a:ea typeface="Arial" charset="0"/>
                <a:cs typeface="Arial" charset="0"/>
              </a:rPr>
              <a:t>fulltext</a:t>
            </a:r>
            <a:r>
              <a:rPr lang="en-US" sz="2800" dirty="0">
                <a:latin typeface="Arial" charset="0"/>
                <a:ea typeface="Arial" charset="0"/>
                <a:cs typeface="Arial" charset="0"/>
              </a:rPr>
              <a:t> available through the Library whenever possible (faster &amp; cost-effective)</a:t>
            </a:r>
          </a:p>
          <a:p>
            <a:pPr marL="1257300" lvl="2" indent="-342900">
              <a:buFont typeface="+mj-lt"/>
              <a:buAutoNum type="arabicPeriod"/>
            </a:pPr>
            <a:r>
              <a:rPr lang="en-US" sz="2800" dirty="0">
                <a:latin typeface="Arial" charset="0"/>
                <a:ea typeface="Arial" charset="0"/>
                <a:cs typeface="Arial" charset="0"/>
              </a:rPr>
              <a:t>Include scans of needed sections/chapters if you have them</a:t>
            </a:r>
            <a:endParaRPr lang="en-US" sz="280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No physical books on reserve this fall</a:t>
            </a:r>
          </a:p>
          <a:p>
            <a:r>
              <a:rPr lang="en-US" dirty="0">
                <a:latin typeface="Arial" charset="0"/>
                <a:ea typeface="Arial" charset="0"/>
                <a:cs typeface="Arial" charset="0"/>
              </a:rPr>
              <a:t>Copyright: we have additional Fair Use rights during pandemic, so we will post more content on </a:t>
            </a:r>
            <a:r>
              <a:rPr lang="en-US" dirty="0" err="1">
                <a:latin typeface="Arial" charset="0"/>
                <a:ea typeface="Arial" charset="0"/>
                <a:cs typeface="Arial" charset="0"/>
              </a:rPr>
              <a:t>ereserves</a:t>
            </a:r>
            <a:endParaRPr lang="en-US" dirty="0">
              <a:latin typeface="Arial" panose="020B0604020202020204" pitchFamily="34" charset="0"/>
              <a:cs typeface="Arial" panose="020B0604020202020204" pitchFamily="34" charset="0"/>
            </a:endParaRPr>
          </a:p>
          <a:p>
            <a:endParaRPr lang="en-US" sz="3200" dirty="0"/>
          </a:p>
        </p:txBody>
      </p:sp>
    </p:spTree>
    <p:extLst>
      <p:ext uri="{BB962C8B-B14F-4D97-AF65-F5344CB8AC3E}">
        <p14:creationId xmlns:p14="http://schemas.microsoft.com/office/powerpoint/2010/main" val="31183235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33953" y="1611823"/>
            <a:ext cx="11344759" cy="4031873"/>
          </a:xfrm>
          <a:prstGeom prst="rect">
            <a:avLst/>
          </a:prstGeom>
        </p:spPr>
        <p:txBody>
          <a:bodyPr wrap="square">
            <a:spAutoFit/>
          </a:bodyPr>
          <a:lstStyle/>
          <a:p>
            <a:pPr marL="285750" indent="-285750">
              <a:buFont typeface="Arial" charset="0"/>
              <a:buChar char="•"/>
            </a:pPr>
            <a:r>
              <a:rPr lang="en-US" sz="3200" dirty="0">
                <a:latin typeface="Arial" charset="0"/>
                <a:ea typeface="Arial" charset="0"/>
                <a:cs typeface="Arial" charset="0"/>
              </a:rPr>
              <a:t>We are adding some large new collections (more on this soon)</a:t>
            </a:r>
          </a:p>
          <a:p>
            <a:pPr marL="285750" indent="-285750">
              <a:buFont typeface="Arial" charset="0"/>
              <a:buChar char="•"/>
            </a:pPr>
            <a:r>
              <a:rPr lang="en-US" sz="3200" dirty="0">
                <a:latin typeface="Arial" charset="0"/>
                <a:ea typeface="Arial" charset="0"/>
                <a:cs typeface="Arial" charset="0"/>
              </a:rPr>
              <a:t>While we are offering distance learning, we will be able to offer streaming versions of items currently only available in our VHS and DVD collections</a:t>
            </a:r>
          </a:p>
          <a:p>
            <a:pPr marL="285750" indent="-285750">
              <a:buFont typeface="Arial" charset="0"/>
              <a:buChar char="•"/>
            </a:pPr>
            <a:r>
              <a:rPr lang="en-US" sz="3200" dirty="0">
                <a:latin typeface="Arial" charset="0"/>
                <a:ea typeface="Arial" charset="0"/>
                <a:cs typeface="Arial" charset="0"/>
              </a:rPr>
              <a:t>Caveats, fine print, and request processes all to follow!  More details will be shared as quickly as possible.  This service will be available for F1.</a:t>
            </a:r>
          </a:p>
        </p:txBody>
      </p:sp>
      <p:sp>
        <p:nvSpPr>
          <p:cNvPr id="2" name="TextBox 1"/>
          <p:cNvSpPr txBox="1"/>
          <p:nvPr/>
        </p:nvSpPr>
        <p:spPr>
          <a:xfrm>
            <a:off x="433953" y="525752"/>
            <a:ext cx="10693831" cy="769441"/>
          </a:xfrm>
          <a:prstGeom prst="rect">
            <a:avLst/>
          </a:prstGeom>
          <a:noFill/>
        </p:spPr>
        <p:txBody>
          <a:bodyPr wrap="square" rtlCol="0">
            <a:spAutoFit/>
          </a:bodyPr>
          <a:lstStyle/>
          <a:p>
            <a:r>
              <a:rPr lang="en-US" sz="4400" b="1" dirty="0">
                <a:solidFill>
                  <a:srgbClr val="C00000"/>
                </a:solidFill>
                <a:latin typeface="Arial" panose="020B0604020202020204" pitchFamily="34" charset="0"/>
                <a:cs typeface="Arial" panose="020B0604020202020204" pitchFamily="34" charset="0"/>
              </a:rPr>
              <a:t>Library: Streaming Video</a:t>
            </a:r>
            <a:endParaRPr lang="en-US" sz="4400" dirty="0">
              <a:latin typeface="Arial" panose="020B0604020202020204" pitchFamily="34" charset="0"/>
              <a:ea typeface="Arial" charset="0"/>
              <a:cs typeface="Arial" panose="020B0604020202020204" pitchFamily="34" charset="0"/>
            </a:endParaRPr>
          </a:p>
        </p:txBody>
      </p:sp>
    </p:spTree>
    <p:extLst>
      <p:ext uri="{BB962C8B-B14F-4D97-AF65-F5344CB8AC3E}">
        <p14:creationId xmlns:p14="http://schemas.microsoft.com/office/powerpoint/2010/main" val="4131221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A95BF-62C1-2248-8A65-AE7CF19C8666}"/>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Upcoming Trainings through ITS</a:t>
            </a:r>
            <a:endParaRPr lang="en-US" dirty="0"/>
          </a:p>
        </p:txBody>
      </p:sp>
      <p:pic>
        <p:nvPicPr>
          <p:cNvPr id="13" name="Content Placeholder 12">
            <a:extLst>
              <a:ext uri="{FF2B5EF4-FFF2-40B4-BE49-F238E27FC236}">
                <a16:creationId xmlns:a16="http://schemas.microsoft.com/office/drawing/2014/main" id="{ABC995AA-2C72-F140-B6CB-B1CB7324D3E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63157" y="1527913"/>
            <a:ext cx="5725444" cy="4351338"/>
          </a:xfrm>
        </p:spPr>
      </p:pic>
      <p:sp>
        <p:nvSpPr>
          <p:cNvPr id="14" name="TextBox 13">
            <a:extLst>
              <a:ext uri="{FF2B5EF4-FFF2-40B4-BE49-F238E27FC236}">
                <a16:creationId xmlns:a16="http://schemas.microsoft.com/office/drawing/2014/main" id="{B5D3BC91-94E9-C449-A33E-1B9FD4CF5A7F}"/>
              </a:ext>
            </a:extLst>
          </p:cNvPr>
          <p:cNvSpPr txBox="1"/>
          <p:nvPr/>
        </p:nvSpPr>
        <p:spPr>
          <a:xfrm>
            <a:off x="1275907" y="5879251"/>
            <a:ext cx="10077893" cy="646331"/>
          </a:xfrm>
          <a:prstGeom prst="rect">
            <a:avLst/>
          </a:prstGeom>
          <a:noFill/>
        </p:spPr>
        <p:txBody>
          <a:bodyPr wrap="square" rtlCol="0">
            <a:spAutoFit/>
          </a:bodyPr>
          <a:lstStyle/>
          <a:p>
            <a:r>
              <a:rPr lang="en-US" dirty="0"/>
              <a:t>More options available on ITS’ GrinnellShare site: </a:t>
            </a:r>
            <a:r>
              <a:rPr lang="en-US" dirty="0">
                <a:hlinkClick r:id="rId3"/>
              </a:rPr>
              <a:t>https://</a:t>
            </a:r>
            <a:r>
              <a:rPr lang="en-US" dirty="0" smtClean="0">
                <a:hlinkClick r:id="rId3"/>
              </a:rPr>
              <a:t>grinco.sharepoint.com/sites/Training/SitePages/Home.aspx</a:t>
            </a:r>
            <a:endParaRPr lang="en-US" dirty="0"/>
          </a:p>
        </p:txBody>
      </p:sp>
    </p:spTree>
    <p:extLst>
      <p:ext uri="{BB962C8B-B14F-4D97-AF65-F5344CB8AC3E}">
        <p14:creationId xmlns:p14="http://schemas.microsoft.com/office/powerpoint/2010/main" val="6033427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831AE-87FF-D04B-AF40-842C07E6ECE5}"/>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ITS Important links</a:t>
            </a:r>
            <a:endParaRPr lang="en-US" dirty="0"/>
          </a:p>
        </p:txBody>
      </p:sp>
      <p:sp>
        <p:nvSpPr>
          <p:cNvPr id="3" name="Content Placeholder 2">
            <a:extLst>
              <a:ext uri="{FF2B5EF4-FFF2-40B4-BE49-F238E27FC236}">
                <a16:creationId xmlns:a16="http://schemas.microsoft.com/office/drawing/2014/main" id="{60E8D9F1-D8D8-BF4B-BD49-716CD90EA76F}"/>
              </a:ext>
            </a:extLst>
          </p:cNvPr>
          <p:cNvSpPr>
            <a:spLocks noGrp="1"/>
          </p:cNvSpPr>
          <p:nvPr>
            <p:ph idx="1"/>
          </p:nvPr>
        </p:nvSpPr>
        <p:spPr/>
        <p:txBody>
          <a:bodyPr>
            <a:normAutofit lnSpcReduction="10000"/>
          </a:bodyPr>
          <a:lstStyle/>
          <a:p>
            <a:pPr marL="0" indent="0">
              <a:buNone/>
            </a:pPr>
            <a:r>
              <a:rPr lang="en-US" dirty="0">
                <a:hlinkClick r:id="rId2"/>
              </a:rPr>
              <a:t>ITS on GrinnellShare</a:t>
            </a:r>
            <a:endParaRPr lang="en-US" dirty="0">
              <a:hlinkClick r:id="rId3"/>
            </a:endParaRPr>
          </a:p>
          <a:p>
            <a:pPr marL="0" indent="0">
              <a:buNone/>
            </a:pPr>
            <a:endParaRPr lang="en-US" dirty="0">
              <a:hlinkClick r:id="rId3"/>
            </a:endParaRPr>
          </a:p>
          <a:p>
            <a:pPr marL="0" indent="0">
              <a:buNone/>
            </a:pPr>
            <a:r>
              <a:rPr lang="en-US" dirty="0">
                <a:hlinkClick r:id="rId3"/>
              </a:rPr>
              <a:t>Software Request Form</a:t>
            </a:r>
            <a:endParaRPr lang="en-US" dirty="0"/>
          </a:p>
          <a:p>
            <a:pPr marL="0" indent="0">
              <a:buNone/>
            </a:pPr>
            <a:endParaRPr lang="en-US" dirty="0"/>
          </a:p>
          <a:p>
            <a:pPr marL="0" indent="0">
              <a:buNone/>
            </a:pPr>
            <a:r>
              <a:rPr lang="en-US" dirty="0">
                <a:hlinkClick r:id="rId4"/>
              </a:rPr>
              <a:t>Special technology requests for the coming academic year</a:t>
            </a:r>
            <a:endParaRPr lang="en-US" dirty="0"/>
          </a:p>
          <a:p>
            <a:pPr marL="0" indent="0">
              <a:buNone/>
            </a:pPr>
            <a:endParaRPr lang="en-US" dirty="0"/>
          </a:p>
          <a:p>
            <a:pPr marL="0" indent="0">
              <a:buNone/>
            </a:pPr>
            <a:r>
              <a:rPr lang="en-US" dirty="0">
                <a:hlinkClick r:id="rId5"/>
              </a:rPr>
              <a:t>FERPA Do’s and Don’ts for remote work</a:t>
            </a:r>
            <a:endParaRPr lang="en-US" dirty="0"/>
          </a:p>
          <a:p>
            <a:pPr marL="0" indent="0">
              <a:buNone/>
            </a:pPr>
            <a:endParaRPr lang="en-US" dirty="0"/>
          </a:p>
          <a:p>
            <a:pPr marL="0" indent="0">
              <a:buNone/>
            </a:pPr>
            <a:r>
              <a:rPr lang="en-US" dirty="0">
                <a:hlinkClick r:id="rId6"/>
              </a:rPr>
              <a:t>FERPA Resources</a:t>
            </a:r>
            <a:endParaRPr lang="en-US" dirty="0"/>
          </a:p>
        </p:txBody>
      </p:sp>
    </p:spTree>
    <p:extLst>
      <p:ext uri="{BB962C8B-B14F-4D97-AF65-F5344CB8AC3E}">
        <p14:creationId xmlns:p14="http://schemas.microsoft.com/office/powerpoint/2010/main" val="784511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E9093-E2BF-8845-BDD8-8499E8FFFB34}"/>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Panelists</a:t>
            </a:r>
            <a:endParaRPr lang="en-US" dirty="0"/>
          </a:p>
        </p:txBody>
      </p:sp>
      <p:sp>
        <p:nvSpPr>
          <p:cNvPr id="3" name="Content Placeholder 2">
            <a:extLst>
              <a:ext uri="{FF2B5EF4-FFF2-40B4-BE49-F238E27FC236}">
                <a16:creationId xmlns:a16="http://schemas.microsoft.com/office/drawing/2014/main" id="{43BF918A-8452-A74C-98A2-4FB3582046EC}"/>
              </a:ext>
            </a:extLst>
          </p:cNvPr>
          <p:cNvSpPr>
            <a:spLocks noGrp="1"/>
          </p:cNvSpPr>
          <p:nvPr>
            <p:ph idx="1"/>
          </p:nvPr>
        </p:nvSpPr>
        <p:spPr/>
        <p:txBody>
          <a:bodyPr/>
          <a:lstStyle/>
          <a:p>
            <a:r>
              <a:rPr lang="en-US" sz="3200" dirty="0" err="1"/>
              <a:t>Schvalla</a:t>
            </a:r>
            <a:r>
              <a:rPr lang="en-US" sz="3200" dirty="0"/>
              <a:t> Rivera, Associate Vice President for Diversity and Inclusion, Chief Diversity Officer and Senior Advisor to the President</a:t>
            </a:r>
          </a:p>
          <a:p>
            <a:r>
              <a:rPr lang="en-US" sz="3200" dirty="0"/>
              <a:t>Autumn Wilke, Assistant Dean for Disability Resources</a:t>
            </a:r>
          </a:p>
          <a:p>
            <a:r>
              <a:rPr lang="en-US" sz="3200" dirty="0" err="1"/>
              <a:t>Sondi</a:t>
            </a:r>
            <a:r>
              <a:rPr lang="en-US" sz="3200" dirty="0"/>
              <a:t> Burnell, Coordinator of Assistive Technology</a:t>
            </a:r>
          </a:p>
          <a:p>
            <a:r>
              <a:rPr lang="en-US" sz="3200" dirty="0"/>
              <a:t>Dave Robinson, Chief Information Officer</a:t>
            </a:r>
          </a:p>
          <a:p>
            <a:r>
              <a:rPr lang="en-US" sz="3200" dirty="0"/>
              <a:t>Peter-Michael </a:t>
            </a:r>
            <a:r>
              <a:rPr lang="en-US" sz="3200" dirty="0" err="1"/>
              <a:t>Osera</a:t>
            </a:r>
            <a:r>
              <a:rPr lang="en-US" sz="3200" dirty="0"/>
              <a:t>, Assistant Professor of Computer Science</a:t>
            </a:r>
          </a:p>
          <a:p>
            <a:endParaRPr lang="en-US" dirty="0"/>
          </a:p>
        </p:txBody>
      </p:sp>
    </p:spTree>
    <p:extLst>
      <p:ext uri="{BB962C8B-B14F-4D97-AF65-F5344CB8AC3E}">
        <p14:creationId xmlns:p14="http://schemas.microsoft.com/office/powerpoint/2010/main" val="2015838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83607-3949-0740-BCAC-8BA4554CBB00}"/>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T.H.R.I.V.E. Principles</a:t>
            </a:r>
            <a:endParaRPr lang="en-US" dirty="0"/>
          </a:p>
        </p:txBody>
      </p:sp>
      <p:sp>
        <p:nvSpPr>
          <p:cNvPr id="3" name="Content Placeholder 2">
            <a:extLst>
              <a:ext uri="{FF2B5EF4-FFF2-40B4-BE49-F238E27FC236}">
                <a16:creationId xmlns:a16="http://schemas.microsoft.com/office/drawing/2014/main" id="{033974D2-C8F7-B74F-8E86-057251D5B466}"/>
              </a:ext>
            </a:extLst>
          </p:cNvPr>
          <p:cNvSpPr>
            <a:spLocks noGrp="1"/>
          </p:cNvSpPr>
          <p:nvPr>
            <p:ph idx="1"/>
          </p:nvPr>
        </p:nvSpPr>
        <p:spPr/>
        <p:txBody>
          <a:bodyPr/>
          <a:lstStyle/>
          <a:p>
            <a:pPr marL="0" indent="0">
              <a:buNone/>
            </a:pPr>
            <a:r>
              <a:rPr lang="en-US" dirty="0"/>
              <a:t>The T.H.R.I.V.E. principles are:</a:t>
            </a:r>
          </a:p>
          <a:p>
            <a:r>
              <a:rPr lang="en-US" b="1" dirty="0"/>
              <a:t>T</a:t>
            </a:r>
            <a:r>
              <a:rPr lang="en-US" dirty="0"/>
              <a:t>alk to improve transparency,</a:t>
            </a:r>
          </a:p>
          <a:p>
            <a:r>
              <a:rPr lang="en-US" b="1" dirty="0"/>
              <a:t>H</a:t>
            </a:r>
            <a:r>
              <a:rPr lang="en-US" dirty="0"/>
              <a:t>ealth and safety must remain a top priority for our entire campus community,</a:t>
            </a:r>
          </a:p>
          <a:p>
            <a:r>
              <a:rPr lang="en-US" b="1" dirty="0"/>
              <a:t>R</a:t>
            </a:r>
            <a:r>
              <a:rPr lang="en-US" dirty="0"/>
              <a:t>e-imagine and reconsider what is possible and necessary,</a:t>
            </a:r>
          </a:p>
          <a:p>
            <a:r>
              <a:rPr lang="en-US" b="1" dirty="0"/>
              <a:t>I</a:t>
            </a:r>
            <a:r>
              <a:rPr lang="en-US" dirty="0"/>
              <a:t>nclusion requires flexibility,</a:t>
            </a:r>
          </a:p>
          <a:p>
            <a:r>
              <a:rPr lang="en-US" b="1" dirty="0"/>
              <a:t>V</a:t>
            </a:r>
            <a:r>
              <a:rPr lang="en-US" dirty="0"/>
              <a:t>alue all experiences of vulnerability,</a:t>
            </a:r>
          </a:p>
          <a:p>
            <a:r>
              <a:rPr lang="en-US" b="1" dirty="0"/>
              <a:t>E</a:t>
            </a:r>
            <a:r>
              <a:rPr lang="en-US"/>
              <a:t>mpathy </a:t>
            </a:r>
            <a:r>
              <a:rPr lang="en-US" dirty="0"/>
              <a:t>requires all of us - and especially leaders - to be aware, sensitive, and responsive.</a:t>
            </a:r>
          </a:p>
          <a:p>
            <a:endParaRPr lang="en-US" dirty="0"/>
          </a:p>
        </p:txBody>
      </p:sp>
    </p:spTree>
    <p:extLst>
      <p:ext uri="{BB962C8B-B14F-4D97-AF65-F5344CB8AC3E}">
        <p14:creationId xmlns:p14="http://schemas.microsoft.com/office/powerpoint/2010/main" val="1575444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EF247-E44D-A343-AA98-38BAC2D8A674}"/>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Accessibility: Background</a:t>
            </a:r>
            <a:endParaRPr lang="en-US" dirty="0"/>
          </a:p>
        </p:txBody>
      </p:sp>
      <p:sp>
        <p:nvSpPr>
          <p:cNvPr id="3" name="Content Placeholder 2">
            <a:extLst>
              <a:ext uri="{FF2B5EF4-FFF2-40B4-BE49-F238E27FC236}">
                <a16:creationId xmlns:a16="http://schemas.microsoft.com/office/drawing/2014/main" id="{63D0914D-B8C0-6240-B0EC-949DA59E2BA6}"/>
              </a:ext>
            </a:extLst>
          </p:cNvPr>
          <p:cNvSpPr>
            <a:spLocks noGrp="1"/>
          </p:cNvSpPr>
          <p:nvPr>
            <p:ph idx="1"/>
          </p:nvPr>
        </p:nvSpPr>
        <p:spPr/>
        <p:txBody>
          <a:bodyPr>
            <a:normAutofit fontScale="92500" lnSpcReduction="20000"/>
          </a:bodyPr>
          <a:lstStyle/>
          <a:p>
            <a:r>
              <a:rPr lang="en-US" sz="3200" dirty="0"/>
              <a:t>Students with disabilities are approximately ~20% of the student body</a:t>
            </a:r>
          </a:p>
          <a:p>
            <a:r>
              <a:rPr lang="en-US" sz="3200" dirty="0"/>
              <a:t>Accommodations for online learning may be different than what some students used/needed in person. This transition may be an additional burden for students.</a:t>
            </a:r>
          </a:p>
          <a:p>
            <a:r>
              <a:rPr lang="en-US" sz="3200" dirty="0"/>
              <a:t>Students may have picked Grinnell specifically because of its semester residential model and how that would support their specific disability.</a:t>
            </a:r>
          </a:p>
          <a:p>
            <a:r>
              <a:rPr lang="en-US" sz="3200" dirty="0"/>
              <a:t>Many people are struggling right now with motivation, organization, etc. This may be exacerbated for students whose disabilities already impacted these executive functioning skills.</a:t>
            </a:r>
          </a:p>
          <a:p>
            <a:endParaRPr lang="en-US" dirty="0"/>
          </a:p>
        </p:txBody>
      </p:sp>
    </p:spTree>
    <p:extLst>
      <p:ext uri="{BB962C8B-B14F-4D97-AF65-F5344CB8AC3E}">
        <p14:creationId xmlns:p14="http://schemas.microsoft.com/office/powerpoint/2010/main" val="930370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EF247-E44D-A343-AA98-38BAC2D8A674}"/>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Accessibility: Assistive Technology</a:t>
            </a:r>
            <a:endParaRPr lang="en-US" dirty="0"/>
          </a:p>
        </p:txBody>
      </p:sp>
      <p:sp>
        <p:nvSpPr>
          <p:cNvPr id="3" name="Content Placeholder 2">
            <a:extLst>
              <a:ext uri="{FF2B5EF4-FFF2-40B4-BE49-F238E27FC236}">
                <a16:creationId xmlns:a16="http://schemas.microsoft.com/office/drawing/2014/main" id="{63D0914D-B8C0-6240-B0EC-949DA59E2BA6}"/>
              </a:ext>
            </a:extLst>
          </p:cNvPr>
          <p:cNvSpPr>
            <a:spLocks noGrp="1"/>
          </p:cNvSpPr>
          <p:nvPr>
            <p:ph idx="1"/>
          </p:nvPr>
        </p:nvSpPr>
        <p:spPr/>
        <p:txBody>
          <a:bodyPr>
            <a:normAutofit/>
          </a:bodyPr>
          <a:lstStyle/>
          <a:p>
            <a:r>
              <a:rPr lang="en-US" sz="3200" dirty="0"/>
              <a:t>Assistive Technology and Disability Resource team will reach out and work closely with individual faculty who have students with course accommodations. </a:t>
            </a:r>
          </a:p>
          <a:p>
            <a:r>
              <a:rPr lang="en-US" sz="3200" dirty="0"/>
              <a:t>We will assist faculty with making sure their course materials are remediated to the required accommodation. </a:t>
            </a:r>
          </a:p>
          <a:p>
            <a:r>
              <a:rPr lang="en-US" sz="3200" dirty="0"/>
              <a:t>We are also able to consult with any faculty who have questions regarding specific accommodations or the best way to make specific elements of a course accessible.</a:t>
            </a:r>
          </a:p>
        </p:txBody>
      </p:sp>
    </p:spTree>
    <p:extLst>
      <p:ext uri="{BB962C8B-B14F-4D97-AF65-F5344CB8AC3E}">
        <p14:creationId xmlns:p14="http://schemas.microsoft.com/office/powerpoint/2010/main" val="3287476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EF247-E44D-A343-AA98-38BAC2D8A674}"/>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Accessibility: Create a central repository for course materials</a:t>
            </a:r>
            <a:endParaRPr lang="en-US" dirty="0"/>
          </a:p>
        </p:txBody>
      </p:sp>
      <p:sp>
        <p:nvSpPr>
          <p:cNvPr id="3" name="Content Placeholder 2">
            <a:extLst>
              <a:ext uri="{FF2B5EF4-FFF2-40B4-BE49-F238E27FC236}">
                <a16:creationId xmlns:a16="http://schemas.microsoft.com/office/drawing/2014/main" id="{63D0914D-B8C0-6240-B0EC-949DA59E2BA6}"/>
              </a:ext>
            </a:extLst>
          </p:cNvPr>
          <p:cNvSpPr>
            <a:spLocks noGrp="1"/>
          </p:cNvSpPr>
          <p:nvPr>
            <p:ph idx="1"/>
          </p:nvPr>
        </p:nvSpPr>
        <p:spPr/>
        <p:txBody>
          <a:bodyPr/>
          <a:lstStyle/>
          <a:p>
            <a:r>
              <a:rPr lang="en-US" sz="3200" dirty="0"/>
              <a:t>Use a course management system - Blackboard (</a:t>
            </a:r>
            <a:r>
              <a:rPr lang="en-US" sz="3200" dirty="0" err="1"/>
              <a:t>PioneerWeb</a:t>
            </a:r>
            <a:r>
              <a:rPr lang="en-US" sz="3200" dirty="0"/>
              <a:t>, or PWEB).</a:t>
            </a:r>
          </a:p>
          <a:p>
            <a:r>
              <a:rPr lang="en-US" sz="3200" dirty="0"/>
              <a:t>Assistive Tech and course support resources (</a:t>
            </a:r>
            <a:r>
              <a:rPr lang="en-US" sz="3200" dirty="0" smtClean="0"/>
              <a:t>ASAs</a:t>
            </a:r>
            <a:r>
              <a:rPr lang="en-US" sz="3200" dirty="0"/>
              <a:t>) enroll to support.</a:t>
            </a:r>
          </a:p>
          <a:p>
            <a:r>
              <a:rPr lang="en-US" sz="3200" dirty="0"/>
              <a:t>Secure/privacy vetted.</a:t>
            </a:r>
          </a:p>
          <a:p>
            <a:r>
              <a:rPr lang="en-US" sz="3200" dirty="0"/>
              <a:t>Easy student access for other college resources like Library e-reserve, and databases.</a:t>
            </a:r>
          </a:p>
          <a:p>
            <a:pPr marL="0" indent="0">
              <a:buNone/>
            </a:pPr>
            <a:endParaRPr lang="en-US" dirty="0"/>
          </a:p>
        </p:txBody>
      </p:sp>
    </p:spTree>
    <p:extLst>
      <p:ext uri="{BB962C8B-B14F-4D97-AF65-F5344CB8AC3E}">
        <p14:creationId xmlns:p14="http://schemas.microsoft.com/office/powerpoint/2010/main" val="759198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EF247-E44D-A343-AA98-38BAC2D8A674}"/>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Accessibility: Captioning for audio</a:t>
            </a:r>
            <a:endParaRPr lang="en-US" dirty="0"/>
          </a:p>
        </p:txBody>
      </p:sp>
      <p:sp>
        <p:nvSpPr>
          <p:cNvPr id="3" name="Content Placeholder 2">
            <a:extLst>
              <a:ext uri="{FF2B5EF4-FFF2-40B4-BE49-F238E27FC236}">
                <a16:creationId xmlns:a16="http://schemas.microsoft.com/office/drawing/2014/main" id="{63D0914D-B8C0-6240-B0EC-949DA59E2BA6}"/>
              </a:ext>
            </a:extLst>
          </p:cNvPr>
          <p:cNvSpPr>
            <a:spLocks noGrp="1"/>
          </p:cNvSpPr>
          <p:nvPr>
            <p:ph idx="1"/>
          </p:nvPr>
        </p:nvSpPr>
        <p:spPr/>
        <p:txBody>
          <a:bodyPr>
            <a:normAutofit lnSpcReduction="10000"/>
          </a:bodyPr>
          <a:lstStyle/>
          <a:p>
            <a:pPr marL="0" indent="0">
              <a:buNone/>
            </a:pPr>
            <a:r>
              <a:rPr lang="en-US" dirty="0"/>
              <a:t>Open Captions/Transcriptions or closed-captioned recordings of class lectures or meetings. </a:t>
            </a:r>
          </a:p>
          <a:p>
            <a:r>
              <a:rPr lang="en-US" b="1" dirty="0" err="1"/>
              <a:t>Webex</a:t>
            </a:r>
            <a:r>
              <a:rPr lang="en-US" b="1" dirty="0"/>
              <a:t> Closed Captioning </a:t>
            </a:r>
            <a:r>
              <a:rPr lang="en-US" dirty="0"/>
              <a:t>does this automatically when you save to the cloud. It can take up to 24 hours to receive the captioned video. You will receive an email notification when the video is ready to view, but not necessarily ready with captions. Be sure to verify the captions.</a:t>
            </a:r>
          </a:p>
          <a:p>
            <a:r>
              <a:rPr lang="en-US" b="1" dirty="0" err="1"/>
              <a:t>Otter.ai</a:t>
            </a:r>
            <a:r>
              <a:rPr lang="en-US" dirty="0"/>
              <a:t>- for Artificial Intelligence (AI) speech-to-text for synchronous instruction.  You can individually sign-up for a Free account. This way the transcription will be saved to your account for retrieval. </a:t>
            </a:r>
          </a:p>
          <a:p>
            <a:r>
              <a:rPr lang="en-US" b="1" dirty="0"/>
              <a:t>Microsoft Teams </a:t>
            </a:r>
            <a:r>
              <a:rPr lang="en-US" dirty="0"/>
              <a:t>does AI captioning for live meetings. (New)</a:t>
            </a:r>
          </a:p>
          <a:p>
            <a:pPr marL="0" indent="0">
              <a:buNone/>
            </a:pPr>
            <a:endParaRPr lang="en-US" dirty="0"/>
          </a:p>
        </p:txBody>
      </p:sp>
    </p:spTree>
    <p:extLst>
      <p:ext uri="{BB962C8B-B14F-4D97-AF65-F5344CB8AC3E}">
        <p14:creationId xmlns:p14="http://schemas.microsoft.com/office/powerpoint/2010/main" val="1836548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EF247-E44D-A343-AA98-38BAC2D8A674}"/>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Accessibility: Readability</a:t>
            </a:r>
            <a:endParaRPr lang="en-US" dirty="0"/>
          </a:p>
        </p:txBody>
      </p:sp>
      <p:sp>
        <p:nvSpPr>
          <p:cNvPr id="3" name="Content Placeholder 2">
            <a:extLst>
              <a:ext uri="{FF2B5EF4-FFF2-40B4-BE49-F238E27FC236}">
                <a16:creationId xmlns:a16="http://schemas.microsoft.com/office/drawing/2014/main" id="{63D0914D-B8C0-6240-B0EC-949DA59E2BA6}"/>
              </a:ext>
            </a:extLst>
          </p:cNvPr>
          <p:cNvSpPr>
            <a:spLocks noGrp="1"/>
          </p:cNvSpPr>
          <p:nvPr>
            <p:ph idx="1"/>
          </p:nvPr>
        </p:nvSpPr>
        <p:spPr/>
        <p:txBody>
          <a:bodyPr>
            <a:normAutofit/>
          </a:bodyPr>
          <a:lstStyle/>
          <a:p>
            <a:r>
              <a:rPr lang="en-US" sz="3200" b="1" dirty="0"/>
              <a:t>All course materials: textbooks, handouts, PowerPoints, even on-line journals need to be readable by a screen reader. (We also call these Readable </a:t>
            </a:r>
            <a:r>
              <a:rPr lang="en-US" sz="3200" b="1" dirty="0" smtClean="0"/>
              <a:t>PDFs</a:t>
            </a:r>
            <a:r>
              <a:rPr lang="en-US" sz="3200" b="1" dirty="0"/>
              <a:t>, and Accessible </a:t>
            </a:r>
            <a:r>
              <a:rPr lang="en-US" sz="3200" b="1" dirty="0" smtClean="0"/>
              <a:t>PDFs</a:t>
            </a:r>
            <a:r>
              <a:rPr lang="en-US" sz="3200" b="1" dirty="0"/>
              <a:t>)</a:t>
            </a:r>
          </a:p>
          <a:p>
            <a:endParaRPr lang="en-US" sz="3200" b="1" dirty="0"/>
          </a:p>
          <a:p>
            <a:r>
              <a:rPr lang="en-US" sz="3200" dirty="0"/>
              <a:t>Going through the Academic Support staff, using the library course e-reserve system, all materials are accessible to screen readers.</a:t>
            </a:r>
          </a:p>
          <a:p>
            <a:pPr marL="0" indent="0">
              <a:buNone/>
            </a:pPr>
            <a:endParaRPr lang="en-US" dirty="0"/>
          </a:p>
        </p:txBody>
      </p:sp>
    </p:spTree>
    <p:extLst>
      <p:ext uri="{BB962C8B-B14F-4D97-AF65-F5344CB8AC3E}">
        <p14:creationId xmlns:p14="http://schemas.microsoft.com/office/powerpoint/2010/main" val="3873770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EF247-E44D-A343-AA98-38BAC2D8A674}"/>
              </a:ext>
            </a:extLst>
          </p:cNvPr>
          <p:cNvSpPr>
            <a:spLocks noGrp="1"/>
          </p:cNvSpPr>
          <p:nvPr>
            <p:ph type="title"/>
          </p:nvPr>
        </p:nvSpPr>
        <p:spPr/>
        <p:txBody>
          <a:bodyPr/>
          <a:lstStyle/>
          <a:p>
            <a:r>
              <a:rPr lang="en-US" b="1" dirty="0">
                <a:solidFill>
                  <a:srgbClr val="C00000"/>
                </a:solidFill>
                <a:latin typeface="Arial" panose="020B0604020202020204" pitchFamily="34" charset="0"/>
                <a:cs typeface="Arial" panose="020B0604020202020204" pitchFamily="34" charset="0"/>
              </a:rPr>
              <a:t>Accessibility: Audio</a:t>
            </a:r>
            <a:endParaRPr lang="en-US" dirty="0"/>
          </a:p>
        </p:txBody>
      </p:sp>
      <p:sp>
        <p:nvSpPr>
          <p:cNvPr id="3" name="Content Placeholder 2">
            <a:extLst>
              <a:ext uri="{FF2B5EF4-FFF2-40B4-BE49-F238E27FC236}">
                <a16:creationId xmlns:a16="http://schemas.microsoft.com/office/drawing/2014/main" id="{63D0914D-B8C0-6240-B0EC-949DA59E2BA6}"/>
              </a:ext>
            </a:extLst>
          </p:cNvPr>
          <p:cNvSpPr>
            <a:spLocks noGrp="1"/>
          </p:cNvSpPr>
          <p:nvPr>
            <p:ph idx="1"/>
          </p:nvPr>
        </p:nvSpPr>
        <p:spPr/>
        <p:txBody>
          <a:bodyPr>
            <a:normAutofit/>
          </a:bodyPr>
          <a:lstStyle/>
          <a:p>
            <a:r>
              <a:rPr lang="en-US" sz="3200" b="1" dirty="0"/>
              <a:t>Use the ITS microphone, in your remote kit, every time to communicate, whether that’s on-line instruction or meetings.</a:t>
            </a:r>
          </a:p>
          <a:p>
            <a:r>
              <a:rPr lang="en-US" sz="3200" dirty="0"/>
              <a:t>Required for CART services, if accommodation.</a:t>
            </a:r>
          </a:p>
          <a:p>
            <a:r>
              <a:rPr lang="en-US" sz="3200" dirty="0"/>
              <a:t>Helps to produce more accurate transcriptions for Assistive Technology speech-to-text software: i.e</a:t>
            </a:r>
            <a:r>
              <a:rPr lang="en-US" sz="3200" dirty="0" smtClean="0"/>
              <a:t>., </a:t>
            </a:r>
            <a:r>
              <a:rPr lang="en-US" sz="3200" dirty="0"/>
              <a:t>Otter.</a:t>
            </a:r>
          </a:p>
          <a:p>
            <a:r>
              <a:rPr lang="en-US" sz="3200" dirty="0"/>
              <a:t>In cases where students have inadequate internet service, suggest students use audio only.</a:t>
            </a:r>
          </a:p>
          <a:p>
            <a:pPr marL="0" indent="0">
              <a:buNone/>
            </a:pPr>
            <a:endParaRPr lang="en-US" dirty="0"/>
          </a:p>
        </p:txBody>
      </p:sp>
    </p:spTree>
    <p:extLst>
      <p:ext uri="{BB962C8B-B14F-4D97-AF65-F5344CB8AC3E}">
        <p14:creationId xmlns:p14="http://schemas.microsoft.com/office/powerpoint/2010/main" val="22466882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1073</TotalTime>
  <Words>1129</Words>
  <Application>Microsoft Office PowerPoint</Application>
  <PresentationFormat>Widescreen</PresentationFormat>
  <Paragraphs>94</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Office Theme</vt:lpstr>
      <vt:lpstr>Support and Empowerment for Pedagogy &amp; Technology</vt:lpstr>
      <vt:lpstr>Panelists</vt:lpstr>
      <vt:lpstr>T.H.R.I.V.E. Principles</vt:lpstr>
      <vt:lpstr>Accessibility: Background</vt:lpstr>
      <vt:lpstr>Accessibility: Assistive Technology</vt:lpstr>
      <vt:lpstr>Accessibility: Create a central repository for course materials</vt:lpstr>
      <vt:lpstr>Accessibility: Captioning for audio</vt:lpstr>
      <vt:lpstr>Accessibility: Readability</vt:lpstr>
      <vt:lpstr>Accessibility: Audio</vt:lpstr>
      <vt:lpstr>Accessibility: Additional help</vt:lpstr>
      <vt:lpstr>Announcements</vt:lpstr>
      <vt:lpstr>Teaching Kits</vt:lpstr>
      <vt:lpstr>Teaching Kits</vt:lpstr>
      <vt:lpstr>Teaching Kits</vt:lpstr>
      <vt:lpstr>Pioneer Bookshop: Textbooks</vt:lpstr>
      <vt:lpstr>Library: E-reserves</vt:lpstr>
      <vt:lpstr>PowerPoint Presentation</vt:lpstr>
      <vt:lpstr>Upcoming Trainings through ITS</vt:lpstr>
      <vt:lpstr>ITS Important links</vt:lpstr>
    </vt:vector>
  </TitlesOfParts>
  <Company>Grinnell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Pioneer Bookshop for Textbooks and Technology</dc:title>
  <dc:creator>Wherry, Cassie</dc:creator>
  <cp:lastModifiedBy>Robinson, Dave</cp:lastModifiedBy>
  <cp:revision>31</cp:revision>
  <dcterms:created xsi:type="dcterms:W3CDTF">2020-07-16T18:43:50Z</dcterms:created>
  <dcterms:modified xsi:type="dcterms:W3CDTF">2020-07-17T16:04:07Z</dcterms:modified>
</cp:coreProperties>
</file>